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9" r:id="rId3"/>
    <p:sldId id="257" r:id="rId4"/>
    <p:sldId id="299" r:id="rId5"/>
    <p:sldId id="303" r:id="rId6"/>
    <p:sldId id="304" r:id="rId7"/>
    <p:sldId id="307" r:id="rId8"/>
    <p:sldId id="305" r:id="rId9"/>
    <p:sldId id="262" r:id="rId10"/>
    <p:sldId id="298" r:id="rId11"/>
    <p:sldId id="306" r:id="rId12"/>
    <p:sldId id="308" r:id="rId13"/>
    <p:sldId id="309" r:id="rId14"/>
    <p:sldId id="310" r:id="rId15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8"/>
    <p:restoredTop sz="94710"/>
  </p:normalViewPr>
  <p:slideViewPr>
    <p:cSldViewPr snapToGrid="0" snapToObjects="1">
      <p:cViewPr>
        <p:scale>
          <a:sx n="136" d="100"/>
          <a:sy n="136" d="100"/>
        </p:scale>
        <p:origin x="119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04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0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92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61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5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41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68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9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86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2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2/3/22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26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eilly.com/library/view/hands-on-machine-learning/9781492032632/" TargetMode="External"/><Relationship Id="rId2" Type="http://schemas.openxmlformats.org/officeDocument/2006/relationships/hyperlink" Target="https://www.amazon.com/Getting-Started-Deep-Learning-Methodologies/dp/1542567092/ref=sr_1_1?keywords=Ricardo+calix&amp;qid=1561592329&amp;s=gateway&amp;sr=8-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1DA63-1A42-6649-A361-288D9F963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en-TR" dirty="0"/>
              <a:t>Machine Learning for Cyber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10CE6-3151-9040-8F4E-402778FCB0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r>
              <a:rPr lang="en-TR" dirty="0"/>
              <a:t>Week 6</a:t>
            </a:r>
          </a:p>
          <a:p>
            <a:r>
              <a:rPr lang="en-TR" dirty="0"/>
              <a:t>Mesut GUVEN, Ph.D.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bstract cubes background">
            <a:extLst>
              <a:ext uri="{FF2B5EF4-FFF2-40B4-BE49-F238E27FC236}">
                <a16:creationId xmlns:a16="http://schemas.microsoft.com/office/drawing/2014/main" id="{85B5C23A-AB98-415F-902D-1D12E5379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09" r="34349" b="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8"/>
            <a:ext cx="10333672" cy="634994"/>
          </a:xfrm>
        </p:spPr>
        <p:txBody>
          <a:bodyPr>
            <a:normAutofit fontScale="90000"/>
          </a:bodyPr>
          <a:lstStyle/>
          <a:p>
            <a:r>
              <a:rPr lang="en-US" dirty="0"/>
              <a:t>Building a classifier with CNN Structure</a:t>
            </a:r>
            <a:endParaRPr lang="en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8517" y="1544630"/>
            <a:ext cx="6000258" cy="440373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900" b="1" i="1" dirty="0">
                <a:solidFill>
                  <a:srgbClr val="0070C0"/>
                </a:solidFill>
              </a:rPr>
              <a:t>First</a:t>
            </a:r>
            <a:r>
              <a:rPr lang="en-US" dirty="0"/>
              <a:t> </a:t>
            </a:r>
            <a:r>
              <a:rPr lang="en-US" sz="1900" b="1" i="1" dirty="0">
                <a:solidFill>
                  <a:srgbClr val="0070C0"/>
                </a:solidFill>
              </a:rPr>
              <a:t>Conv2D </a:t>
            </a:r>
            <a:r>
              <a:rPr lang="en-US" sz="2100" dirty="0"/>
              <a:t>takes one image </a:t>
            </a:r>
            <a:r>
              <a:rPr lang="en-US" sz="1700" i="1" dirty="0"/>
              <a:t>(28x28 grayscale images)</a:t>
            </a:r>
            <a:r>
              <a:rPr lang="en-US" sz="2400" dirty="0"/>
              <a:t>.</a:t>
            </a:r>
            <a:r>
              <a:rPr lang="en-US" sz="2100" dirty="0"/>
              <a:t> and produces </a:t>
            </a:r>
            <a:r>
              <a:rPr lang="en-US" dirty="0"/>
              <a:t>32 convoluted output images </a:t>
            </a:r>
            <a:r>
              <a:rPr lang="en-US" sz="1700" i="1" dirty="0"/>
              <a:t>(28x28). </a:t>
            </a:r>
            <a:r>
              <a:rPr lang="en-US" dirty="0"/>
              <a:t>After that, convoluted output images are subsampled by </a:t>
            </a:r>
            <a:r>
              <a:rPr lang="en-US" b="1" i="1" dirty="0">
                <a:solidFill>
                  <a:srgbClr val="0070C0"/>
                </a:solidFill>
              </a:rPr>
              <a:t>Maxpooling2D </a:t>
            </a:r>
            <a:r>
              <a:rPr lang="en-US" sz="1700" i="1" dirty="0"/>
              <a:t>(Reduced the size to 14x14).</a:t>
            </a:r>
          </a:p>
          <a:p>
            <a:pPr algn="just">
              <a:lnSpc>
                <a:spcPct val="110000"/>
              </a:lnSpc>
            </a:pPr>
            <a:r>
              <a:rPr lang="en-US" sz="1900" b="1" i="1" dirty="0">
                <a:solidFill>
                  <a:srgbClr val="0070C0"/>
                </a:solidFill>
              </a:rPr>
              <a:t>Next</a:t>
            </a:r>
            <a:r>
              <a:rPr lang="en-US" dirty="0"/>
              <a:t> </a:t>
            </a:r>
            <a:r>
              <a:rPr lang="en-US" sz="1900" b="1" i="1" dirty="0">
                <a:solidFill>
                  <a:srgbClr val="0070C0"/>
                </a:solidFill>
              </a:rPr>
              <a:t>Conv2D</a:t>
            </a:r>
            <a:r>
              <a:rPr lang="en-US" dirty="0"/>
              <a:t> takes 32 images but, outputs 64 images of the same input size</a:t>
            </a:r>
            <a:r>
              <a:rPr lang="en-US" i="1" dirty="0"/>
              <a:t> </a:t>
            </a:r>
            <a:r>
              <a:rPr lang="en-US" sz="1700" i="1" dirty="0"/>
              <a:t>(14x14). </a:t>
            </a:r>
            <a:r>
              <a:rPr lang="en-US" dirty="0"/>
              <a:t>Followed by a pooling process which reduces the image sizes by half </a:t>
            </a:r>
            <a:r>
              <a:rPr lang="en-US" sz="1700" i="1" dirty="0"/>
              <a:t>(7x7). </a:t>
            </a:r>
          </a:p>
          <a:p>
            <a:pPr algn="just">
              <a:lnSpc>
                <a:spcPct val="110000"/>
              </a:lnSpc>
            </a:pPr>
            <a:r>
              <a:rPr lang="en-US" dirty="0"/>
              <a:t>Finally, images </a:t>
            </a:r>
            <a:r>
              <a:rPr lang="en-US" sz="1700" i="1" dirty="0"/>
              <a:t>(2D arrays) </a:t>
            </a:r>
            <a:r>
              <a:rPr lang="en-US" dirty="0"/>
              <a:t>flattened </a:t>
            </a:r>
            <a:r>
              <a:rPr lang="en-US" sz="1700" i="1" dirty="0"/>
              <a:t>(remember NNs accepts 1D arrays) </a:t>
            </a:r>
            <a:r>
              <a:rPr lang="en-US" dirty="0"/>
              <a:t>and feed the NN.</a:t>
            </a:r>
          </a:p>
          <a:p>
            <a:pPr algn="just">
              <a:lnSpc>
                <a:spcPct val="110000"/>
              </a:lnSpc>
            </a:pPr>
            <a:endParaRPr lang="en-US" dirty="0"/>
          </a:p>
          <a:p>
            <a:pPr algn="just">
              <a:lnSpc>
                <a:spcPct val="110000"/>
              </a:lnSpc>
            </a:pPr>
            <a:endParaRPr lang="en-US" dirty="0"/>
          </a:p>
          <a:p>
            <a:pPr algn="just">
              <a:lnSpc>
                <a:spcPct val="110000"/>
              </a:lnSpc>
            </a:pP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E215AE-B470-4E4D-836B-3A30A363F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36" y="2321169"/>
            <a:ext cx="4982481" cy="220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2610"/>
            <a:ext cx="3635046" cy="6033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overfitting</a:t>
            </a:r>
            <a:endParaRPr lang="en-TR" sz="3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36" y="1115694"/>
            <a:ext cx="4125356" cy="550192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100" dirty="0"/>
              <a:t>Another model is presented with famous </a:t>
            </a:r>
            <a:r>
              <a:rPr lang="en-US" sz="2100" i="1" dirty="0"/>
              <a:t>Dogs vs Cats dataset</a:t>
            </a:r>
            <a:r>
              <a:rPr lang="en-US" sz="2100" dirty="0"/>
              <a:t> </a:t>
            </a:r>
            <a:r>
              <a:rPr lang="en-US" sz="2100" i="1" dirty="0"/>
              <a:t>(Codes available at GitHub).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The model uses 4 convolutional layers/pooling layers, then passes the information to dense layer of 512 neurons. </a:t>
            </a:r>
          </a:p>
          <a:p>
            <a:pPr>
              <a:lnSpc>
                <a:spcPct val="110000"/>
              </a:lnSpc>
            </a:pPr>
            <a:r>
              <a:rPr lang="en-US" sz="2100" dirty="0"/>
              <a:t>Since </a:t>
            </a:r>
            <a:r>
              <a:rPr lang="en-US" sz="2100" i="1" dirty="0"/>
              <a:t>Dogs vs Cats dataset</a:t>
            </a:r>
            <a:r>
              <a:rPr lang="en-US" sz="2100" dirty="0"/>
              <a:t> have two class, the output layer has two dense layer with </a:t>
            </a:r>
            <a:r>
              <a:rPr lang="en-US" sz="2100" dirty="0" err="1"/>
              <a:t>ReLU</a:t>
            </a:r>
            <a:r>
              <a:rPr lang="en-US" sz="2100" dirty="0"/>
              <a:t>.</a:t>
            </a:r>
          </a:p>
          <a:p>
            <a:r>
              <a:rPr lang="en-US" sz="2100" dirty="0"/>
              <a:t>As we can see from the plots, training accuracy and validation accuracy are off by large margin and our model has achieved only around 70% accuracy on the validation set.</a:t>
            </a:r>
          </a:p>
          <a:p>
            <a:r>
              <a:rPr lang="en-US" sz="2100" dirty="0"/>
              <a:t>This is a clear indication of </a:t>
            </a:r>
            <a:r>
              <a:rPr lang="en-US" sz="2100" b="1" i="1" dirty="0">
                <a:solidFill>
                  <a:srgbClr val="0070C0"/>
                </a:solidFill>
              </a:rPr>
              <a:t>overfitting</a:t>
            </a:r>
            <a:r>
              <a:rPr lang="en-US" sz="2100" dirty="0"/>
              <a:t>. Once the training and validation curves start to diverge, our model has started to memorize the training data and is unable to perform well on the validation data</a:t>
            </a:r>
            <a:r>
              <a:rPr lang="en-US" sz="2400" dirty="0"/>
              <a:t>.</a:t>
            </a:r>
            <a:endParaRPr lang="en-US" sz="2100" dirty="0"/>
          </a:p>
          <a:p>
            <a:pPr>
              <a:lnSpc>
                <a:spcPct val="110000"/>
              </a:lnSpc>
            </a:pPr>
            <a:endParaRPr lang="en-US" sz="1600" i="1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4DFD9B98-F995-F642-8B8E-BBB4FBAAD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19" y="464286"/>
            <a:ext cx="6564459" cy="3182493"/>
          </a:xfrm>
          <a:prstGeom prst="rect">
            <a:avLst/>
          </a:prstGeom>
        </p:spPr>
      </p:pic>
      <p:pic>
        <p:nvPicPr>
          <p:cNvPr id="17" name="Picture 16" descr="Chart&#10;&#10;Description automatically generated with low confidence">
            <a:extLst>
              <a:ext uri="{FF2B5EF4-FFF2-40B4-BE49-F238E27FC236}">
                <a16:creationId xmlns:a16="http://schemas.microsoft.com/office/drawing/2014/main" id="{2A1B847D-942E-E344-9891-D51D27EBA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50" y="3757063"/>
            <a:ext cx="6673996" cy="299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2610"/>
            <a:ext cx="3635046" cy="6033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overfitting</a:t>
            </a:r>
            <a:endParaRPr lang="en-TR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36" y="1115694"/>
            <a:ext cx="4125356" cy="231330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Overfitting often occurs when we have a small number of training examples. One way to fix this problem is to </a:t>
            </a:r>
            <a:r>
              <a:rPr lang="en-US" sz="1600" b="1" i="1" dirty="0">
                <a:solidFill>
                  <a:srgbClr val="0070C0"/>
                </a:solidFill>
              </a:rPr>
              <a:t>augment our dataset </a:t>
            </a:r>
            <a:r>
              <a:rPr lang="en-US" sz="1600" dirty="0"/>
              <a:t>so that it has sufficient number and variety of training examples.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It is possible to augment data size by using </a:t>
            </a:r>
            <a:r>
              <a:rPr lang="en-US" sz="1600" dirty="0" err="1"/>
              <a:t>Keras</a:t>
            </a:r>
            <a:r>
              <a:rPr lang="en-US" sz="1600" dirty="0"/>
              <a:t> property of </a:t>
            </a:r>
            <a:r>
              <a:rPr lang="en-US" sz="1600" i="1" dirty="0" err="1"/>
              <a:t>image_gen_train</a:t>
            </a:r>
            <a:r>
              <a:rPr lang="en-US" sz="1600" i="1" dirty="0"/>
              <a:t> </a:t>
            </a:r>
            <a:r>
              <a:rPr lang="en-US" sz="1600" dirty="0"/>
              <a:t>function. 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52C527EC-ED95-F844-8EF6-269A81CE4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910" y="1115694"/>
            <a:ext cx="4292600" cy="2031476"/>
          </a:xfrm>
          <a:prstGeom prst="rect">
            <a:avLst/>
          </a:prstGeom>
        </p:spPr>
      </p:pic>
      <p:pic>
        <p:nvPicPr>
          <p:cNvPr id="7" name="Picture 6" descr="A collage of a cat&#10;&#10;Description automatically generated with low confidence">
            <a:extLst>
              <a:ext uri="{FF2B5EF4-FFF2-40B4-BE49-F238E27FC236}">
                <a16:creationId xmlns:a16="http://schemas.microsoft.com/office/drawing/2014/main" id="{98D1DA25-7110-784C-A06D-299C4F07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510" y="1115694"/>
            <a:ext cx="2042545" cy="1031188"/>
          </a:xfrm>
          <a:prstGeom prst="rect">
            <a:avLst/>
          </a:prstGeom>
        </p:spPr>
      </p:pic>
      <p:pic>
        <p:nvPicPr>
          <p:cNvPr id="9" name="Picture 8" descr="A collage of a dog&#10;&#10;Description automatically generated with medium confidence">
            <a:extLst>
              <a:ext uri="{FF2B5EF4-FFF2-40B4-BE49-F238E27FC236}">
                <a16:creationId xmlns:a16="http://schemas.microsoft.com/office/drawing/2014/main" id="{B7EACEF1-1436-DF4F-8774-2DCCE5B33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7168" y="2100795"/>
            <a:ext cx="2002887" cy="103118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2746534-BA54-5A44-AB77-6C74A8004058}"/>
              </a:ext>
            </a:extLst>
          </p:cNvPr>
          <p:cNvSpPr txBox="1">
            <a:spLocks/>
          </p:cNvSpPr>
          <p:nvPr/>
        </p:nvSpPr>
        <p:spPr>
          <a:xfrm>
            <a:off x="795436" y="3560975"/>
            <a:ext cx="4125356" cy="20314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600" dirty="0"/>
              <a:t>Another technique to avoid overfitting is randomly turning off some  of the neurons while training. This is called </a:t>
            </a:r>
            <a:r>
              <a:rPr lang="en-US" sz="1600" b="1" i="1" dirty="0">
                <a:solidFill>
                  <a:srgbClr val="0070C0"/>
                </a:solidFill>
              </a:rPr>
              <a:t>Dropout</a:t>
            </a:r>
            <a:r>
              <a:rPr lang="en-US" sz="1600" dirty="0"/>
              <a:t>, and </a:t>
            </a:r>
            <a:r>
              <a:rPr lang="en-US" sz="1600" dirty="0" err="1"/>
              <a:t>Keras</a:t>
            </a:r>
            <a:r>
              <a:rPr lang="en-US" sz="1600" dirty="0"/>
              <a:t> enables us to use this property in the code </a:t>
            </a:r>
          </a:p>
          <a:p>
            <a:pPr>
              <a:lnSpc>
                <a:spcPct val="110000"/>
              </a:lnSpc>
            </a:pPr>
            <a:r>
              <a:rPr lang="en-US" sz="1600" b="1" i="1" dirty="0">
                <a:solidFill>
                  <a:srgbClr val="0070C0"/>
                </a:solidFill>
              </a:rPr>
              <a:t>(ex. </a:t>
            </a:r>
            <a:r>
              <a:rPr lang="en-US" sz="1600" b="1" i="1" dirty="0" err="1">
                <a:solidFill>
                  <a:srgbClr val="0070C0"/>
                </a:solidFill>
              </a:rPr>
              <a:t>tf.keras.layers.Dropout</a:t>
            </a:r>
            <a:r>
              <a:rPr lang="en-US" sz="1600" b="1" i="1" dirty="0">
                <a:solidFill>
                  <a:srgbClr val="0070C0"/>
                </a:solidFill>
              </a:rPr>
              <a:t>(0.5) 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B2F0D-0BA0-4644-BE73-8389F3446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695" y="3429000"/>
            <a:ext cx="4057650" cy="24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0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62610"/>
            <a:ext cx="3635046" cy="6033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overfitting</a:t>
            </a:r>
            <a:endParaRPr lang="en-TR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36" y="2243792"/>
            <a:ext cx="4624976" cy="305407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Same model, added a dropout layer (50%) and with 1000 more augment images for training.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The validation accuracy have risen from around 70% to 85%.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As a result, </a:t>
            </a:r>
            <a:r>
              <a:rPr lang="en-US" sz="1800" i="1" dirty="0">
                <a:solidFill>
                  <a:srgbClr val="0070C0"/>
                </a:solidFill>
              </a:rPr>
              <a:t>Image Augmentation </a:t>
            </a:r>
            <a:r>
              <a:rPr lang="en-US" sz="1800" dirty="0"/>
              <a:t>and </a:t>
            </a:r>
            <a:r>
              <a:rPr lang="en-US" sz="1800" i="1" dirty="0">
                <a:solidFill>
                  <a:srgbClr val="0070C0"/>
                </a:solidFill>
              </a:rPr>
              <a:t>Dropout</a:t>
            </a:r>
            <a:r>
              <a:rPr lang="en-US" sz="1800" dirty="0"/>
              <a:t> greatly reduces overfitting and improves accuracy</a:t>
            </a:r>
          </a:p>
          <a:p>
            <a:pPr>
              <a:lnSpc>
                <a:spcPct val="110000"/>
              </a:lnSpc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46F915-C3DD-264B-A8B0-621BD4A3F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457" y="3353938"/>
            <a:ext cx="3761293" cy="273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2506BE-916C-9848-AC5E-82547C0D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91" y="765964"/>
            <a:ext cx="5174873" cy="26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87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162610"/>
            <a:ext cx="10701239" cy="6033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How </a:t>
            </a:r>
            <a:r>
              <a:rPr lang="en-US" sz="3400" dirty="0" err="1"/>
              <a:t>Cnns</a:t>
            </a:r>
            <a:r>
              <a:rPr lang="en-US" sz="3400" dirty="0"/>
              <a:t> are used in cybersecurity</a:t>
            </a:r>
            <a:endParaRPr lang="en-TR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35" y="1140644"/>
            <a:ext cx="10328193" cy="397811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There are several studies which show the effectiveness of the using convolutional neural networks and recurrent neural networks together. </a:t>
            </a:r>
          </a:p>
          <a:p>
            <a:pPr>
              <a:lnSpc>
                <a:spcPct val="110000"/>
              </a:lnSpc>
            </a:pPr>
            <a:r>
              <a:rPr lang="en-US" dirty="0"/>
              <a:t>For example, in </a:t>
            </a:r>
            <a:r>
              <a:rPr lang="en-US"/>
              <a:t>one study; </a:t>
            </a:r>
            <a:r>
              <a:rPr lang="en-US" dirty="0"/>
              <a:t>convolutional networks are used to map the network traffic samples of KDD99 dataset [21]. Then, extracted features are fed to recurrent networks of type RNN and LSTM. The convolutional networks with LSTM configuration reached 99,7% accuracy in a two-class scenario of abnormal traffic versus normal traffic. In another study, convolutional networks and LSTM recurrent layers are used together for detecting the intrusions in the DARPA 1998 dataset [22].</a:t>
            </a:r>
            <a:r>
              <a:rPr lang="en-TR" sz="1800" dirty="0"/>
              <a:t> </a:t>
            </a:r>
          </a:p>
          <a:p>
            <a:pPr>
              <a:lnSpc>
                <a:spcPct val="110000"/>
              </a:lnSpc>
            </a:pPr>
            <a:r>
              <a:rPr lang="en-US" dirty="0"/>
              <a:t>In another work; samples in the NSL-KDD are also tested by converting them to an RGB-like formation, then fed to convolutional networks [20]. In this work, it is reported to achieve a better classification performance in RGB like encoding than grayscale [20]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420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B5D48-4B88-534B-BC07-0788BD8CA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38773-2E87-8143-AE83-EA742F735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TR" dirty="0"/>
              <a:t>Exams; 55% (Mid 25%  + Final 30%), Homeworks; 15%, Project; 30%</a:t>
            </a:r>
          </a:p>
          <a:p>
            <a:pPr marL="0" indent="0">
              <a:buNone/>
            </a:pPr>
            <a:r>
              <a:rPr lang="en-TR" dirty="0"/>
              <a:t> 	In homeworks, you will be expected to examine SCI/E papers (published in last 3 years).</a:t>
            </a:r>
          </a:p>
          <a:p>
            <a:pPr marL="0" indent="0">
              <a:buNone/>
            </a:pPr>
            <a:r>
              <a:rPr lang="en-TR" dirty="0"/>
              <a:t> 	In Final Project, you will implement an AI/ML-based cyber solution.  </a:t>
            </a:r>
          </a:p>
          <a:p>
            <a:r>
              <a:rPr lang="en-TR" dirty="0"/>
              <a:t>Textbook:</a:t>
            </a:r>
          </a:p>
          <a:p>
            <a:pPr marL="0" indent="0">
              <a:buNone/>
            </a:pPr>
            <a:r>
              <a:rPr lang="en-TR" dirty="0"/>
              <a:t>	-  </a:t>
            </a:r>
            <a:r>
              <a:rPr lang="en-US" dirty="0">
                <a:hlinkClick r:id="rId2"/>
              </a:rPr>
              <a:t>Getting Started with Deep Learning: Programming and Methodologies using Python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-  </a:t>
            </a:r>
            <a:r>
              <a:rPr lang="en-US" dirty="0">
                <a:hlinkClick r:id="rId3"/>
              </a:rPr>
              <a:t>Hands-On Machine Learning with Scikit-Learn, Keras, and TensorFlow, 2nd Edition</a:t>
            </a:r>
            <a:endParaRPr lang="en-TR" dirty="0"/>
          </a:p>
          <a:p>
            <a:r>
              <a:rPr lang="en-TR" dirty="0"/>
              <a:t>Code: GitHub</a:t>
            </a:r>
          </a:p>
          <a:p>
            <a:r>
              <a:rPr lang="en-TR" dirty="0"/>
              <a:t>Videos: YouTube	</a:t>
            </a:r>
          </a:p>
        </p:txBody>
      </p:sp>
    </p:spTree>
    <p:extLst>
      <p:ext uri="{BB962C8B-B14F-4D97-AF65-F5344CB8AC3E}">
        <p14:creationId xmlns:p14="http://schemas.microsoft.com/office/powerpoint/2010/main" val="292024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930E2-162F-3C45-B8B9-BA4A366F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UNIT 6: CNN,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A2FE5-087D-7648-811A-0FB3101D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Learning Outcomes;</a:t>
            </a:r>
          </a:p>
          <a:p>
            <a:pPr marL="0" indent="0">
              <a:buNone/>
            </a:pPr>
            <a:r>
              <a:rPr lang="en-TR" dirty="0"/>
              <a:t>	</a:t>
            </a:r>
            <a:r>
              <a:rPr lang="en-US" dirty="0"/>
              <a:t>-	have a better understanding of CNN,</a:t>
            </a:r>
          </a:p>
          <a:p>
            <a:pPr marL="0" indent="0">
              <a:buNone/>
            </a:pPr>
            <a:r>
              <a:rPr lang="en-US" dirty="0"/>
              <a:t>	-	have a better understanding of Deep Learning,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TR" dirty="0"/>
          </a:p>
          <a:p>
            <a:pPr marL="0" indent="0">
              <a:buNone/>
            </a:pP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771130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83705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400" dirty="0"/>
              <a:t>Convolutional neural network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C6FF7C5-1F41-7348-9D2F-27080801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51" y="2893560"/>
            <a:ext cx="5195911" cy="324054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83A7A2E-9E4C-D84D-9F45-3ED3E031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856669"/>
            <a:ext cx="5128862" cy="106943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159B66-55B9-D447-9F83-3DA30F8A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8505" y="1886080"/>
            <a:ext cx="5303396" cy="4256697"/>
          </a:xfrm>
        </p:spPr>
        <p:txBody>
          <a:bodyPr>
            <a:normAutofit/>
          </a:bodyPr>
          <a:lstStyle/>
          <a:p>
            <a:r>
              <a:rPr lang="en-US" sz="1800" dirty="0"/>
              <a:t>In the previous lesson, we trained a sequential model for image classification task. </a:t>
            </a:r>
          </a:p>
          <a:p>
            <a:r>
              <a:rPr lang="en-US" sz="1800" dirty="0"/>
              <a:t>It performed well (approximately 90% accuracy both on training and testing set).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1800" b="1" i="1" dirty="0">
                <a:solidFill>
                  <a:srgbClr val="0070C0"/>
                </a:solidFill>
              </a:rPr>
              <a:t>HOW CAN WE MAKE IT PERFORM EVEN BETTER?</a:t>
            </a:r>
          </a:p>
          <a:p>
            <a:pPr marL="0" indent="0" algn="ctr">
              <a:buNone/>
            </a:pPr>
            <a:r>
              <a:rPr lang="en-US" sz="1800" b="1" i="1" dirty="0">
                <a:solidFill>
                  <a:srgbClr val="0070C0"/>
                </a:solidFill>
              </a:rPr>
              <a:t>SOLUTION: </a:t>
            </a:r>
          </a:p>
          <a:p>
            <a:pPr algn="ctr">
              <a:buFontTx/>
              <a:buChar char="-"/>
            </a:pPr>
            <a:r>
              <a:rPr lang="en-US" sz="1600" b="1" i="1" dirty="0"/>
              <a:t>CONVOLUTIONAL NEURAL NETWORKS (CNNs)</a:t>
            </a:r>
          </a:p>
          <a:p>
            <a:pPr marL="0" indent="0">
              <a:lnSpc>
                <a:spcPct val="110000"/>
              </a:lnSpc>
              <a:buNone/>
            </a:pPr>
            <a:endParaRPr lang="en-TR" sz="1800" dirty="0"/>
          </a:p>
        </p:txBody>
      </p:sp>
    </p:spTree>
    <p:extLst>
      <p:ext uri="{BB962C8B-B14F-4D97-AF65-F5344CB8AC3E}">
        <p14:creationId xmlns:p14="http://schemas.microsoft.com/office/powerpoint/2010/main" val="422664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4412098" cy="161677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Convolutional neural network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159B66-55B9-D447-9F83-3DA30F8A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536" y="982684"/>
            <a:ext cx="5877664" cy="14999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Convolutional neural networks managed to achieve superhuman performance on visual tasks since we have big-sized classified image datasets and computation power for training deep networks.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Convolution is an operator that slides one function over another to measure the integral of their element wise multiplication. </a:t>
            </a:r>
            <a:endParaRPr lang="en-TR" sz="1400" dirty="0"/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8FD658-A153-7D45-A8EA-410C3AAB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06" y="2819401"/>
            <a:ext cx="9664387" cy="297179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4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042299" cy="136207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Convolutional neural network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159B66-55B9-D447-9F83-3DA30F8A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76474"/>
            <a:ext cx="6042299" cy="355310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Note, when data is loaded it is stored as 2D array. Suppose we have an image like below (if it is colored image, it has 3 components, respectively; RGB-Red, Green, Blue), The greyscale version is represented with “B”.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If we use a kernel function of 3x3, the edge pixels can be represented in the output product of the convolution. To mitigate this, some zeros are added to the perimeter of the </a:t>
            </a:r>
            <a:r>
              <a:rPr lang="en-US" sz="1700" dirty="0" err="1"/>
              <a:t>matrice</a:t>
            </a:r>
            <a:r>
              <a:rPr lang="en-US" sz="1700" dirty="0"/>
              <a:t> “B”, This called </a:t>
            </a:r>
            <a:r>
              <a:rPr lang="en-US" sz="1700" b="1" i="1" dirty="0">
                <a:solidFill>
                  <a:srgbClr val="0070C0"/>
                </a:solidFill>
              </a:rPr>
              <a:t>zero padding</a:t>
            </a:r>
            <a:r>
              <a:rPr lang="en-US" sz="1700" dirty="0"/>
              <a:t>, and </a:t>
            </a:r>
            <a:r>
              <a:rPr lang="en-US" sz="1700" dirty="0" err="1"/>
              <a:t>Keras</a:t>
            </a:r>
            <a:r>
              <a:rPr lang="en-US" sz="1700" dirty="0"/>
              <a:t> enables to use a </a:t>
            </a:r>
            <a:r>
              <a:rPr lang="en-US" sz="1700" b="1" i="1" dirty="0">
                <a:solidFill>
                  <a:srgbClr val="0070C0"/>
                </a:solidFill>
              </a:rPr>
              <a:t>padding='same’ </a:t>
            </a:r>
            <a:r>
              <a:rPr lang="en-US" sz="1700" dirty="0"/>
              <a:t>parameter inside the code.</a:t>
            </a:r>
            <a:endParaRPr lang="en-TR" sz="17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1DBEA8A4-4125-324B-8953-FF1406404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929" y="1049049"/>
            <a:ext cx="3189240" cy="2248414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48FD658-A153-7D45-A8EA-410C3AABE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9" y="3586906"/>
            <a:ext cx="4076699" cy="125358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022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Convolutional neural network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159B66-55B9-D447-9F83-3DA30F8A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The filter (kernel) used in the colored image convolution has also three dimensions (3D filters).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Computation; different filters are used for multiplication, and all results are summed.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The output convoluted image of a colored image is also a 2D array of the same size (if padding is SAME). 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Convolution with a single 3D filter produces a single convoluted output. However, when working with CNNs, it is customary to use more than one 3D filter. </a:t>
            </a:r>
            <a:endParaRPr lang="en-TR" sz="1400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848BCBC-8818-324A-95D0-C5BE7E2F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318" y="2244512"/>
            <a:ext cx="6515100" cy="36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5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906366"/>
            <a:ext cx="3905864" cy="10269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Convolutional neural network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3159B66-55B9-D447-9F83-3DA30F8AC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95" y="3918856"/>
            <a:ext cx="10431669" cy="2144687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The second key concept of the CNNs is </a:t>
            </a:r>
            <a:r>
              <a:rPr lang="en-US" b="1" i="1" dirty="0">
                <a:solidFill>
                  <a:srgbClr val="0070C0"/>
                </a:solidFill>
              </a:rPr>
              <a:t>pooling (subsampling)</a:t>
            </a:r>
            <a:r>
              <a:rPr lang="en-US" dirty="0">
                <a:solidFill>
                  <a:srgbClr val="0070C0"/>
                </a:solidFill>
              </a:rPr>
              <a:t>. </a:t>
            </a:r>
            <a:r>
              <a:rPr lang="en-US" dirty="0"/>
              <a:t>Pooling is used for reducing the computational load, the memory usage, and the number of parameters.</a:t>
            </a:r>
          </a:p>
          <a:p>
            <a:r>
              <a:rPr lang="en-US" dirty="0"/>
              <a:t>Suppose we have a 2x2 pooling kernel, with a stride of 2, and no padding. Only the max input value in each receptive field makes it to the next layer, while the other inputs are dropped </a:t>
            </a:r>
            <a:r>
              <a:rPr lang="en-US" sz="1900" i="1" dirty="0"/>
              <a:t>(ex. 1, </a:t>
            </a:r>
            <a:r>
              <a:rPr lang="en-US" sz="1900" b="1" i="1" dirty="0">
                <a:solidFill>
                  <a:srgbClr val="0070C0"/>
                </a:solidFill>
              </a:rPr>
              <a:t>5</a:t>
            </a:r>
            <a:r>
              <a:rPr lang="en-US" sz="1900" i="1" dirty="0"/>
              <a:t>, 3, 2; only 5 is saved and others dropped)</a:t>
            </a:r>
            <a:r>
              <a:rPr lang="en-US" dirty="0"/>
              <a:t>.</a:t>
            </a:r>
          </a:p>
          <a:p>
            <a:r>
              <a:rPr lang="en-US" dirty="0"/>
              <a:t>Because of the stride of 2, the output image has half the height and half the width of the input image (rounded down since we use no padding)</a:t>
            </a:r>
          </a:p>
          <a:p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8D8F9-2D66-2A43-BF3C-227B6B6A4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482" y="1006213"/>
            <a:ext cx="6567710" cy="274202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01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3B4460-A80C-9E49-83CF-67239A92C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9262619" cy="897898"/>
          </a:xfrm>
        </p:spPr>
        <p:txBody>
          <a:bodyPr>
            <a:normAutofit/>
          </a:bodyPr>
          <a:lstStyle/>
          <a:p>
            <a:r>
              <a:rPr lang="en-US" dirty="0"/>
              <a:t>Convolutional neural network</a:t>
            </a:r>
            <a:endParaRPr lang="en-TR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1E95A2-E5F1-4C8A-92DC-CE369D193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9C34-908A-DC4C-B6B8-7FCB9F250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4736198"/>
            <a:ext cx="10439861" cy="897896"/>
          </a:xfrm>
        </p:spPr>
        <p:txBody>
          <a:bodyPr>
            <a:normAutofit/>
          </a:bodyPr>
          <a:lstStyle/>
          <a:p>
            <a:r>
              <a:rPr lang="en-US" sz="1800" dirty="0"/>
              <a:t>The main function of the CNNs is extract some </a:t>
            </a:r>
            <a:r>
              <a:rPr lang="en-US" sz="1800" dirty="0" err="1"/>
              <a:t>usefull</a:t>
            </a:r>
            <a:r>
              <a:rPr lang="en-US" sz="1800" dirty="0"/>
              <a:t> features in the process and feed the neural network with those information (seen in the figure above).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CF674C-D208-4497-A189-02E8503DA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6B6727-8866-B149-9FE6-5EE276531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275" y="2118712"/>
            <a:ext cx="7767484" cy="225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04445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13194</TotalTime>
  <Words>1129</Words>
  <Application>Microsoft Macintosh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Calisto MT</vt:lpstr>
      <vt:lpstr>Univers Condensed</vt:lpstr>
      <vt:lpstr>ChronicleVTI</vt:lpstr>
      <vt:lpstr>Machine Learning for Cyber Security</vt:lpstr>
      <vt:lpstr>information</vt:lpstr>
      <vt:lpstr>UNIT 6: CNN, Deep learning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Convolutional neural network</vt:lpstr>
      <vt:lpstr>Building a classifier with CNN Structure</vt:lpstr>
      <vt:lpstr>overfitting</vt:lpstr>
      <vt:lpstr>overfitting</vt:lpstr>
      <vt:lpstr>overfitting</vt:lpstr>
      <vt:lpstr>How Cnns are used in cybersecurity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Cyber Security</dc:title>
  <dc:creator>mesut guven</dc:creator>
  <cp:lastModifiedBy>mesut guven</cp:lastModifiedBy>
  <cp:revision>166</cp:revision>
  <dcterms:created xsi:type="dcterms:W3CDTF">2022-01-08T15:03:41Z</dcterms:created>
  <dcterms:modified xsi:type="dcterms:W3CDTF">2022-02-04T20:29:35Z</dcterms:modified>
</cp:coreProperties>
</file>